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28"/>
  </p:notesMasterIdLst>
  <p:sldIdLst>
    <p:sldId id="258" r:id="rId3"/>
    <p:sldId id="369" r:id="rId4"/>
    <p:sldId id="370" r:id="rId5"/>
    <p:sldId id="372" r:id="rId6"/>
    <p:sldId id="371" r:id="rId7"/>
    <p:sldId id="401" r:id="rId8"/>
    <p:sldId id="374" r:id="rId9"/>
    <p:sldId id="373" r:id="rId10"/>
    <p:sldId id="376" r:id="rId11"/>
    <p:sldId id="399" r:id="rId12"/>
    <p:sldId id="360" r:id="rId13"/>
    <p:sldId id="377" r:id="rId14"/>
    <p:sldId id="383" r:id="rId15"/>
    <p:sldId id="388" r:id="rId16"/>
    <p:sldId id="365" r:id="rId17"/>
    <p:sldId id="366" r:id="rId18"/>
    <p:sldId id="380" r:id="rId19"/>
    <p:sldId id="382" r:id="rId20"/>
    <p:sldId id="381" r:id="rId21"/>
    <p:sldId id="400" r:id="rId22"/>
    <p:sldId id="361" r:id="rId23"/>
    <p:sldId id="398" r:id="rId24"/>
    <p:sldId id="396" r:id="rId25"/>
    <p:sldId id="397" r:id="rId26"/>
    <p:sldId id="384" r:id="rId2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66" autoAdjust="0"/>
    <p:restoredTop sz="94660"/>
  </p:normalViewPr>
  <p:slideViewPr>
    <p:cSldViewPr>
      <p:cViewPr varScale="1">
        <p:scale>
          <a:sx n="69" d="100"/>
          <a:sy n="69" d="100"/>
        </p:scale>
        <p:origin x="1349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linux.die.net/man/1/host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inux.die.net/man/1/host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60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48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http://linux.die.net/man/1/host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559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http://linux.die.net/man/1/host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58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mount, </a:t>
            </a:r>
            <a:r>
              <a:rPr lang="en-US" dirty="0" err="1"/>
              <a:t>smbmount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11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hois.icann.org/en/about-whoi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packages.debian.org/sid/gnome-nettoo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manpages.ubuntu.com/manpages/trusty/man1/nmcli.1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76200"/>
            <a:ext cx="9144000" cy="1354217"/>
          </a:xfrm>
        </p:spPr>
        <p:txBody>
          <a:bodyPr/>
          <a:lstStyle/>
          <a:p>
            <a:pPr eaLnBrk="1" hangingPunct="1"/>
            <a:r>
              <a:rPr lang="en-US" sz="4400" dirty="0"/>
              <a:t>CYBR 4423</a:t>
            </a:r>
            <a:br>
              <a:rPr lang="en-US" sz="4400" dirty="0"/>
            </a:br>
            <a:r>
              <a:rPr lang="en-US" sz="4400" dirty="0"/>
              <a:t>Unix/Linux Administration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593E54-265A-D757-2DEC-5915342EDD46}"/>
              </a:ext>
            </a:extLst>
          </p:cNvPr>
          <p:cNvSpPr txBox="1">
            <a:spLocks noChangeArrowheads="1"/>
          </p:cNvSpPr>
          <p:nvPr/>
        </p:nvSpPr>
        <p:spPr>
          <a:xfrm>
            <a:off x="990600" y="2280047"/>
            <a:ext cx="7162800" cy="6155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>
            <a:lvl1pPr algn="ctr">
              <a:defRPr sz="4950" b="1" i="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 sz="4000" kern="0" dirty="0"/>
              <a:t>Network Admin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"</a:t>
            </a:r>
            <a:r>
              <a:rPr lang="en-US" dirty="0" err="1"/>
              <a:t>ifconfig</a:t>
            </a:r>
            <a:r>
              <a:rPr lang="en-US" dirty="0"/>
              <a:t>" and "</a:t>
            </a:r>
            <a:r>
              <a:rPr lang="en-US" dirty="0" err="1"/>
              <a:t>ip</a:t>
            </a:r>
            <a:r>
              <a:rPr lang="en-US" dirty="0"/>
              <a:t> </a:t>
            </a:r>
            <a:r>
              <a:rPr lang="en-US" dirty="0" err="1"/>
              <a:t>addr</a:t>
            </a:r>
            <a:r>
              <a:rPr lang="en-US" dirty="0"/>
              <a:t>" Output</a:t>
            </a:r>
          </a:p>
        </p:txBody>
      </p:sp>
      <p:pic>
        <p:nvPicPr>
          <p:cNvPr id="5" name="Picture 4" descr="Illustration of the running results of &quot;ifconfig&quot; and the running results of &quot;ip addr&quot;" title="&quot;ifconfig&quot; and &quot;ip addr&quot; Outpu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15" y="990600"/>
            <a:ext cx="867537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477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dhclient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dhclient</a:t>
            </a:r>
            <a:r>
              <a:rPr lang="en-US" dirty="0"/>
              <a:t> is a client of DHCP (Dynamic Host Configuration Protocol)</a:t>
            </a:r>
          </a:p>
          <a:p>
            <a:pPr lvl="1"/>
            <a:endParaRPr lang="en-US" dirty="0"/>
          </a:p>
          <a:p>
            <a:r>
              <a:rPr lang="en-US" dirty="0"/>
              <a:t>Usage</a:t>
            </a:r>
          </a:p>
          <a:p>
            <a:pPr lvl="1"/>
            <a:r>
              <a:rPr lang="en-US" dirty="0"/>
              <a:t>Renew IP address</a:t>
            </a:r>
          </a:p>
          <a:p>
            <a:pPr lvl="2"/>
            <a:r>
              <a:rPr lang="en-US" dirty="0" err="1"/>
              <a:t>dhclient</a:t>
            </a:r>
            <a:r>
              <a:rPr lang="en-US" dirty="0"/>
              <a:t> eth0</a:t>
            </a:r>
          </a:p>
          <a:p>
            <a:pPr lvl="1"/>
            <a:r>
              <a:rPr lang="en-US" dirty="0"/>
              <a:t>Release IP</a:t>
            </a:r>
          </a:p>
          <a:p>
            <a:pPr lvl="2"/>
            <a:r>
              <a:rPr lang="en-US" dirty="0" err="1"/>
              <a:t>dhclient</a:t>
            </a:r>
            <a:r>
              <a:rPr lang="en-US" dirty="0"/>
              <a:t> -r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Host Name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hostname</a:t>
            </a:r>
          </a:p>
          <a:p>
            <a:pPr lvl="1"/>
            <a:r>
              <a:rPr lang="en-US" dirty="0"/>
              <a:t>This command displays or changes the name of the current computer (host).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Usage</a:t>
            </a:r>
          </a:p>
          <a:p>
            <a:pPr lvl="1"/>
            <a:r>
              <a:rPr lang="en-US" dirty="0"/>
              <a:t>Display current hostname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Change hostname (this change is in effect until next computer restart)</a:t>
            </a:r>
          </a:p>
        </p:txBody>
      </p:sp>
      <p:pic>
        <p:nvPicPr>
          <p:cNvPr id="5" name="Picture 4" descr="Illustrate how to change hostname:  &gt;hostname &gt;hostname new-host-name" title="Change hostnam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2209800"/>
            <a:ext cx="4107180" cy="199770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llustrate how to change hostname permantly without reboot  First change the /etc/hostname file, then  &gt;service hostname start  or &gt; /etc/init.d/hostname start " title="Change Hostname Permanentl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603" y="4596810"/>
            <a:ext cx="4149090" cy="16973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/etc/hostname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3055621"/>
          </a:xfrm>
        </p:spPr>
        <p:txBody>
          <a:bodyPr>
            <a:normAutofit/>
          </a:bodyPr>
          <a:lstStyle/>
          <a:p>
            <a:r>
              <a:rPr lang="en-US" dirty="0"/>
              <a:t>/etc/hostname</a:t>
            </a:r>
          </a:p>
          <a:p>
            <a:pPr lvl="1"/>
            <a:r>
              <a:rPr lang="en-US" dirty="0"/>
              <a:t>This is the file where hostname is stored. To change the hostname permanently, change the name in this file and then restart the computer.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To change the hostname permanently without reboot</a:t>
            </a:r>
          </a:p>
          <a:p>
            <a:pPr lvl="1"/>
            <a:r>
              <a:rPr lang="en-US" dirty="0"/>
              <a:t>First change the /etc/hostname file, then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/etc/hosts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95375"/>
            <a:ext cx="8839200" cy="923330"/>
          </a:xfrm>
        </p:spPr>
        <p:txBody>
          <a:bodyPr/>
          <a:lstStyle/>
          <a:p>
            <a:r>
              <a:rPr lang="en-US" dirty="0"/>
              <a:t>This files provides a local mapping of IP and host/domain names</a:t>
            </a:r>
          </a:p>
        </p:txBody>
      </p:sp>
      <p:pic>
        <p:nvPicPr>
          <p:cNvPr id="5" name="Picture 4" descr="The content of the file /etc/hosts" title="/ect/host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713865"/>
            <a:ext cx="8324850" cy="45421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Querying Hosts and Domains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Command line tools</a:t>
            </a:r>
          </a:p>
          <a:p>
            <a:pPr lvl="1"/>
            <a:r>
              <a:rPr lang="en-US" dirty="0"/>
              <a:t>ping</a:t>
            </a:r>
          </a:p>
          <a:p>
            <a:pPr lvl="1"/>
            <a:r>
              <a:rPr lang="en-US" dirty="0"/>
              <a:t>host, dig</a:t>
            </a:r>
          </a:p>
          <a:p>
            <a:pPr lvl="1"/>
            <a:r>
              <a:rPr lang="en-US" dirty="0" err="1"/>
              <a:t>whois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GUI</a:t>
            </a:r>
          </a:p>
          <a:p>
            <a:pPr lvl="1"/>
            <a:r>
              <a:rPr lang="en-US" dirty="0"/>
              <a:t>Gnome-</a:t>
            </a:r>
            <a:r>
              <a:rPr lang="en-US" dirty="0" err="1"/>
              <a:t>nettool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6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80" y="914400"/>
            <a:ext cx="8313420" cy="5113020"/>
          </a:xfrm>
        </p:spPr>
        <p:txBody>
          <a:bodyPr>
            <a:normAutofit/>
          </a:bodyPr>
          <a:lstStyle/>
          <a:p>
            <a:r>
              <a:rPr lang="en-US" dirty="0"/>
              <a:t>Ping is used to test the </a:t>
            </a:r>
            <a:r>
              <a:rPr lang="en-US" dirty="0" err="1"/>
              <a:t>reachability</a:t>
            </a:r>
            <a:r>
              <a:rPr lang="en-US" dirty="0"/>
              <a:t> of a host on an IP network and to measure the round-trip time for messages sent from the originating host to a destination computer.</a:t>
            </a:r>
          </a:p>
          <a:p>
            <a:pPr lvl="1"/>
            <a:r>
              <a:rPr lang="en-US" dirty="0"/>
              <a:t>It can also be used to determine the IP address of a host</a:t>
            </a:r>
          </a:p>
          <a:p>
            <a:pPr lvl="1"/>
            <a:endParaRPr lang="en-US" dirty="0"/>
          </a:p>
          <a:p>
            <a:r>
              <a:rPr lang="en-US" dirty="0"/>
              <a:t>Usage</a:t>
            </a:r>
          </a:p>
          <a:p>
            <a:pPr lvl="1"/>
            <a:r>
              <a:rPr lang="en-US" dirty="0"/>
              <a:t>ping [host]</a:t>
            </a:r>
          </a:p>
          <a:p>
            <a:pPr lvl="2"/>
            <a:r>
              <a:rPr lang="en-US" dirty="0"/>
              <a:t>Use </a:t>
            </a:r>
            <a:r>
              <a:rPr lang="en-US" dirty="0" err="1"/>
              <a:t>ctrl+c</a:t>
            </a:r>
            <a:r>
              <a:rPr lang="en-US" dirty="0"/>
              <a:t> to stop pinging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Option -c: number of pinging</a:t>
            </a:r>
          </a:p>
          <a:p>
            <a:pPr lvl="2"/>
            <a:r>
              <a:rPr lang="en-US" dirty="0"/>
              <a:t>#&gt; ping kennesaw.edu</a:t>
            </a:r>
          </a:p>
          <a:p>
            <a:pPr lvl="2"/>
            <a:r>
              <a:rPr lang="en-US" dirty="0"/>
              <a:t>#&gt; ping kennesaw.edu – c 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216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host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862322"/>
          </a:xfrm>
        </p:spPr>
        <p:txBody>
          <a:bodyPr/>
          <a:lstStyle/>
          <a:p>
            <a:r>
              <a:rPr lang="en-US" dirty="0"/>
              <a:t>host is a simple utility for performing DNS lookups.</a:t>
            </a:r>
          </a:p>
          <a:p>
            <a:pPr lvl="1"/>
            <a:r>
              <a:rPr lang="en-US" dirty="0"/>
              <a:t>It is normally used to convert names to IP addresses and vice versa.</a:t>
            </a:r>
          </a:p>
          <a:p>
            <a:pPr lvl="1"/>
            <a:endParaRPr lang="en-US" dirty="0"/>
          </a:p>
          <a:p>
            <a:r>
              <a:rPr lang="en-US" dirty="0"/>
              <a:t>Usage</a:t>
            </a:r>
          </a:p>
          <a:p>
            <a:pPr lvl="1"/>
            <a:r>
              <a:rPr lang="en-US" dirty="0"/>
              <a:t> Query IP addresses from domain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Query Domain via IP address</a:t>
            </a:r>
          </a:p>
          <a:p>
            <a:pPr lvl="2"/>
            <a:r>
              <a:rPr lang="en-US" dirty="0"/>
              <a:t>&gt;host it.Kennesaw.edu</a:t>
            </a:r>
          </a:p>
          <a:p>
            <a:pPr lvl="2"/>
            <a:r>
              <a:rPr lang="en-US" dirty="0"/>
              <a:t>&gt;host 168.28.176.243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dig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3046988"/>
          </a:xfrm>
        </p:spPr>
        <p:txBody>
          <a:bodyPr/>
          <a:lstStyle/>
          <a:p>
            <a:r>
              <a:rPr lang="en-US" dirty="0"/>
              <a:t>dig is another utility for performing DNS lookups similar to host</a:t>
            </a:r>
          </a:p>
          <a:p>
            <a:pPr lvl="1"/>
            <a:endParaRPr lang="en-US" dirty="0"/>
          </a:p>
          <a:p>
            <a:r>
              <a:rPr lang="en-US" dirty="0"/>
              <a:t>Usage</a:t>
            </a:r>
          </a:p>
          <a:p>
            <a:pPr lvl="1"/>
            <a:r>
              <a:rPr lang="en-US" dirty="0"/>
              <a:t> Query IP addresses from domain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Query Domain via IP address</a:t>
            </a:r>
          </a:p>
          <a:p>
            <a:pPr lvl="2"/>
            <a:r>
              <a:rPr lang="en-US" dirty="0"/>
              <a:t>&gt;dig it.kennesaw.edu</a:t>
            </a:r>
          </a:p>
          <a:p>
            <a:pPr lvl="2"/>
            <a:r>
              <a:rPr lang="en-US" dirty="0"/>
              <a:t>&gt;dig 168.28.176.243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whois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140" y="722279"/>
            <a:ext cx="8675370" cy="4247317"/>
          </a:xfrm>
        </p:spPr>
        <p:txBody>
          <a:bodyPr/>
          <a:lstStyle/>
          <a:p>
            <a:r>
              <a:rPr lang="en-US" dirty="0"/>
              <a:t>WHOIS is a protocol that is used for querying the registered users or assignees of an Internet resource, such as a domain name</a:t>
            </a:r>
          </a:p>
          <a:p>
            <a:pPr lvl="1"/>
            <a:r>
              <a:rPr lang="en-US" dirty="0">
                <a:hlinkClick r:id="rId2"/>
              </a:rPr>
              <a:t>ICANN.org</a:t>
            </a:r>
            <a:r>
              <a:rPr lang="en-US" dirty="0"/>
              <a:t> is a website for such queries:</a:t>
            </a:r>
            <a:br>
              <a:rPr lang="en-US" dirty="0"/>
            </a:br>
            <a:endParaRPr lang="en-US" dirty="0"/>
          </a:p>
          <a:p>
            <a:r>
              <a:rPr lang="en-US" dirty="0"/>
              <a:t>Usage in Linux</a:t>
            </a:r>
          </a:p>
          <a:p>
            <a:pPr lvl="1"/>
            <a:r>
              <a:rPr lang="en-US" dirty="0"/>
              <a:t>Whois [host name]</a:t>
            </a:r>
          </a:p>
          <a:p>
            <a:pPr lvl="2"/>
            <a:r>
              <a:rPr lang="en-US" dirty="0" err="1"/>
              <a:t>whois</a:t>
            </a:r>
            <a:r>
              <a:rPr lang="en-US" dirty="0"/>
              <a:t> kennesaw.edu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Basic Network Admin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Configure host and network settings</a:t>
            </a:r>
          </a:p>
          <a:p>
            <a:pPr lvl="1"/>
            <a:r>
              <a:rPr lang="en-US" dirty="0"/>
              <a:t>Check network card and IP information</a:t>
            </a:r>
          </a:p>
          <a:p>
            <a:pPr lvl="1"/>
            <a:r>
              <a:rPr lang="en-US" dirty="0"/>
              <a:t>Configure network card and IP address</a:t>
            </a:r>
          </a:p>
          <a:p>
            <a:pPr lvl="1"/>
            <a:r>
              <a:rPr lang="en-US" dirty="0"/>
              <a:t>Activate/deactivate network card</a:t>
            </a:r>
          </a:p>
          <a:p>
            <a:pPr lvl="1"/>
            <a:r>
              <a:rPr lang="en-US" dirty="0"/>
              <a:t>Renew IP address</a:t>
            </a:r>
          </a:p>
          <a:p>
            <a:pPr lvl="1"/>
            <a:endParaRPr lang="en-US" dirty="0"/>
          </a:p>
          <a:p>
            <a:r>
              <a:rPr lang="en-US" dirty="0"/>
              <a:t>Tools</a:t>
            </a:r>
          </a:p>
          <a:p>
            <a:pPr lvl="1"/>
            <a:r>
              <a:rPr lang="en-US" dirty="0"/>
              <a:t>Gnome NetworkManager (nm)</a:t>
            </a:r>
          </a:p>
          <a:p>
            <a:pPr lvl="1"/>
            <a:r>
              <a:rPr lang="en-US" dirty="0" err="1"/>
              <a:t>ifconfig</a:t>
            </a:r>
            <a:endParaRPr lang="en-US" dirty="0"/>
          </a:p>
          <a:p>
            <a:pPr lvl="1"/>
            <a:r>
              <a:rPr lang="en-US" dirty="0"/>
              <a:t>iproute2 (</a:t>
            </a:r>
            <a:r>
              <a:rPr lang="en-US" dirty="0" err="1"/>
              <a:t>ip</a:t>
            </a:r>
            <a:r>
              <a:rPr lang="en-US" dirty="0"/>
              <a:t>)</a:t>
            </a:r>
          </a:p>
          <a:p>
            <a:pPr lvl="1"/>
            <a:r>
              <a:rPr lang="en-US" dirty="0" err="1"/>
              <a:t>dhclient</a:t>
            </a:r>
            <a:endParaRPr lang="en-US" dirty="0"/>
          </a:p>
          <a:p>
            <a:pPr lvl="1"/>
            <a:r>
              <a:rPr lang="en-US" dirty="0"/>
              <a:t>hostname</a:t>
            </a:r>
          </a:p>
        </p:txBody>
      </p:sp>
    </p:spTree>
    <p:extLst>
      <p:ext uri="{BB962C8B-B14F-4D97-AF65-F5344CB8AC3E}">
        <p14:creationId xmlns:p14="http://schemas.microsoft.com/office/powerpoint/2010/main" val="1129820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whois</a:t>
            </a:r>
            <a:endParaRPr lang="en-US" dirty="0"/>
          </a:p>
        </p:txBody>
      </p:sp>
      <p:pic>
        <p:nvPicPr>
          <p:cNvPr id="6" name="Picture 5" descr="Screenshot of ICANN lookup tool showing domain information for google.com, including registration and server details.">
            <a:extLst>
              <a:ext uri="{FF2B5EF4-FFF2-40B4-BE49-F238E27FC236}">
                <a16:creationId xmlns:a16="http://schemas.microsoft.com/office/drawing/2014/main" id="{417F66A1-4259-41F4-AC0D-F4D55DE7BA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5" t="-1" r="2857" b="2248"/>
          <a:stretch/>
        </p:blipFill>
        <p:spPr>
          <a:xfrm>
            <a:off x="1981200" y="838200"/>
            <a:ext cx="6477000" cy="587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5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Gnome Network Tool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90600"/>
            <a:ext cx="8214360" cy="3604260"/>
          </a:xfrm>
        </p:spPr>
        <p:txBody>
          <a:bodyPr>
            <a:normAutofit/>
          </a:bodyPr>
          <a:lstStyle/>
          <a:p>
            <a:r>
              <a:rPr lang="en-US" dirty="0"/>
              <a:t>gnome-</a:t>
            </a:r>
            <a:r>
              <a:rPr lang="en-US" dirty="0" err="1"/>
              <a:t>nettool</a:t>
            </a:r>
            <a:endParaRPr lang="en-US" dirty="0"/>
          </a:p>
          <a:p>
            <a:pPr lvl="1"/>
            <a:r>
              <a:rPr lang="en-US" dirty="0"/>
              <a:t>This is a GUI tool that</a:t>
            </a:r>
            <a:br>
              <a:rPr lang="en-US" dirty="0"/>
            </a:br>
            <a:r>
              <a:rPr lang="en-US" dirty="0"/>
              <a:t>combines several network</a:t>
            </a:r>
            <a:br>
              <a:rPr lang="en-US" dirty="0"/>
            </a:br>
            <a:r>
              <a:rPr lang="en-US" dirty="0"/>
              <a:t>utilities mentioned earlier</a:t>
            </a:r>
          </a:p>
          <a:p>
            <a:pPr lvl="1"/>
            <a:endParaRPr lang="en-US" dirty="0"/>
          </a:p>
          <a:p>
            <a:r>
              <a:rPr lang="en-US" dirty="0"/>
              <a:t>Type "gnome-</a:t>
            </a:r>
            <a:r>
              <a:rPr lang="en-US" dirty="0" err="1"/>
              <a:t>nettool</a:t>
            </a:r>
            <a:r>
              <a:rPr lang="en-US" dirty="0"/>
              <a:t>"</a:t>
            </a:r>
            <a:br>
              <a:rPr lang="en-US" dirty="0"/>
            </a:br>
            <a:r>
              <a:rPr lang="en-US" dirty="0"/>
              <a:t>in the terminal to start </a:t>
            </a:r>
            <a:br>
              <a:rPr lang="en-US" dirty="0"/>
            </a:br>
            <a:r>
              <a:rPr lang="en-US" dirty="0"/>
              <a:t>the GUI tool</a:t>
            </a:r>
          </a:p>
        </p:txBody>
      </p:sp>
      <p:pic>
        <p:nvPicPr>
          <p:cNvPr id="2050" name="Picture 2" descr="Screenshot of the GUI of Gnome Network Tool" title="Gnome Network To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6572" y="1219200"/>
            <a:ext cx="4920984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inet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</a:t>
            </a:r>
            <a:r>
              <a:rPr lang="en-US" dirty="0" err="1"/>
              <a:t>inetd</a:t>
            </a:r>
            <a:r>
              <a:rPr lang="en-US" dirty="0"/>
              <a:t> (Internet daemon) daemon and its replacement </a:t>
            </a:r>
            <a:r>
              <a:rPr lang="en-US" dirty="0" err="1"/>
              <a:t>xinetd</a:t>
            </a:r>
            <a:r>
              <a:rPr lang="en-US" dirty="0"/>
              <a:t> (extended Internet daemon; xinetd.org) are called </a:t>
            </a:r>
            <a:r>
              <a:rPr lang="en-US" dirty="0" err="1"/>
              <a:t>superservers</a:t>
            </a:r>
            <a:r>
              <a:rPr lang="en-US" dirty="0"/>
              <a:t> or service dispatchers</a:t>
            </a:r>
          </a:p>
          <a:p>
            <a:pPr lvl="1"/>
            <a:endParaRPr lang="en-US" dirty="0"/>
          </a:p>
          <a:p>
            <a:r>
              <a:rPr lang="en-US" dirty="0"/>
              <a:t>It starts other daemons, such as </a:t>
            </a:r>
            <a:r>
              <a:rPr lang="en-US" dirty="0" err="1"/>
              <a:t>smbd</a:t>
            </a:r>
            <a:r>
              <a:rPr lang="en-US" dirty="0"/>
              <a:t> (Samba) and </a:t>
            </a:r>
            <a:r>
              <a:rPr lang="en-US" dirty="0" err="1"/>
              <a:t>vsftpd</a:t>
            </a:r>
            <a:r>
              <a:rPr lang="en-US" dirty="0"/>
              <a:t> (FTP), as necessary. </a:t>
            </a:r>
          </a:p>
          <a:p>
            <a:pPr lvl="1"/>
            <a:endParaRPr lang="en-US" dirty="0"/>
          </a:p>
          <a:p>
            <a:r>
              <a:rPr lang="en-US" dirty="0"/>
              <a:t>It listens for network connections. When one is made, they identify a server daemon based on the port the connection comes in on and start the daemon.</a:t>
            </a:r>
          </a:p>
          <a:p>
            <a:pPr lvl="1"/>
            <a:endParaRPr lang="en-US" dirty="0"/>
          </a:p>
          <a:p>
            <a:r>
              <a:rPr lang="en-US" dirty="0"/>
              <a:t>Service port file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etc</a:t>
            </a:r>
            <a:r>
              <a:rPr lang="en-US"/>
              <a:t>/services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042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Network File Sharing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Setting up a file server (storage on the network) is a common service on the local network</a:t>
            </a:r>
          </a:p>
          <a:p>
            <a:pPr lvl="1"/>
            <a:endParaRPr lang="en-US" dirty="0"/>
          </a:p>
          <a:p>
            <a:r>
              <a:rPr lang="en-US" dirty="0"/>
              <a:t>Options</a:t>
            </a:r>
          </a:p>
          <a:p>
            <a:pPr lvl="1"/>
            <a:r>
              <a:rPr lang="en-US" dirty="0"/>
              <a:t>NFS for Linux machines</a:t>
            </a:r>
          </a:p>
          <a:p>
            <a:pPr lvl="1"/>
            <a:r>
              <a:rPr lang="en-US" dirty="0"/>
              <a:t>Samba between Windows and Linux</a:t>
            </a:r>
          </a:p>
        </p:txBody>
      </p:sp>
    </p:spTree>
    <p:extLst>
      <p:ext uri="{BB962C8B-B14F-4D97-AF65-F5344CB8AC3E}">
        <p14:creationId xmlns:p14="http://schemas.microsoft.com/office/powerpoint/2010/main" val="20224712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Mount a Windows Shared Drive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Download and install </a:t>
            </a:r>
            <a:r>
              <a:rPr lang="en-US" dirty="0" err="1"/>
              <a:t>smbfs</a:t>
            </a:r>
            <a:endParaRPr lang="en-US" dirty="0"/>
          </a:p>
          <a:p>
            <a:pPr lvl="1"/>
            <a:r>
              <a:rPr lang="en-US" dirty="0"/>
              <a:t>apt-get install </a:t>
            </a:r>
            <a:r>
              <a:rPr lang="en-US" dirty="0" err="1"/>
              <a:t>smbfs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Create a mounting point (directory) using the "</a:t>
            </a:r>
            <a:r>
              <a:rPr lang="en-US" dirty="0" err="1"/>
              <a:t>mkdir</a:t>
            </a:r>
            <a:r>
              <a:rPr lang="en-US" dirty="0"/>
              <a:t>" command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Use the "</a:t>
            </a:r>
            <a:r>
              <a:rPr lang="en-US" dirty="0" err="1"/>
              <a:t>smbmount</a:t>
            </a:r>
            <a:r>
              <a:rPr lang="en-US" dirty="0"/>
              <a:t>" or the "mount" command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May use IP address instead of hostname</a:t>
            </a:r>
          </a:p>
          <a:p>
            <a:pPr lvl="1"/>
            <a:endParaRPr lang="en-US" dirty="0"/>
          </a:p>
          <a:p>
            <a:r>
              <a:rPr lang="en-US" dirty="0"/>
              <a:t>Modify the /etc/</a:t>
            </a:r>
            <a:r>
              <a:rPr lang="en-US" dirty="0" err="1"/>
              <a:t>fstab</a:t>
            </a:r>
            <a:r>
              <a:rPr lang="en-US" dirty="0"/>
              <a:t> to auto-mount it </a:t>
            </a:r>
          </a:p>
        </p:txBody>
      </p:sp>
      <p:sp>
        <p:nvSpPr>
          <p:cNvPr id="5" name="TextBox 4" title="smbmount or mount command"/>
          <p:cNvSpPr txBox="1"/>
          <p:nvPr/>
        </p:nvSpPr>
        <p:spPr>
          <a:xfrm>
            <a:off x="1051560" y="4343400"/>
            <a:ext cx="832104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smbmount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 //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csedata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/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facultyshared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 /cse-share -o user=jzheng3</a:t>
            </a:r>
          </a:p>
        </p:txBody>
      </p:sp>
      <p:sp>
        <p:nvSpPr>
          <p:cNvPr id="6" name="TextBox 5" title="mkdir"/>
          <p:cNvSpPr txBox="1"/>
          <p:nvPr/>
        </p:nvSpPr>
        <p:spPr>
          <a:xfrm>
            <a:off x="2895600" y="3124200"/>
            <a:ext cx="368808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mkdir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 /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cse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-share</a:t>
            </a:r>
          </a:p>
        </p:txBody>
      </p:sp>
    </p:spTree>
    <p:extLst>
      <p:ext uri="{BB962C8B-B14F-4D97-AF65-F5344CB8AC3E}">
        <p14:creationId xmlns:p14="http://schemas.microsoft.com/office/powerpoint/2010/main" val="4160879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Commands and utilities</a:t>
            </a:r>
          </a:p>
          <a:p>
            <a:pPr lvl="1"/>
            <a:r>
              <a:rPr lang="en-US" dirty="0" err="1"/>
              <a:t>ifconfig</a:t>
            </a:r>
            <a:r>
              <a:rPr lang="en-US" dirty="0"/>
              <a:t>, </a:t>
            </a:r>
            <a:r>
              <a:rPr lang="en-US" dirty="0" err="1"/>
              <a:t>ip</a:t>
            </a:r>
            <a:endParaRPr lang="en-US" dirty="0"/>
          </a:p>
          <a:p>
            <a:pPr lvl="1"/>
            <a:r>
              <a:rPr lang="en-US" dirty="0"/>
              <a:t>nm-tool, </a:t>
            </a:r>
            <a:r>
              <a:rPr lang="en-US" dirty="0" err="1"/>
              <a:t>nmcli</a:t>
            </a:r>
            <a:endParaRPr lang="en-US" dirty="0"/>
          </a:p>
          <a:p>
            <a:pPr lvl="1"/>
            <a:r>
              <a:rPr lang="en-US" dirty="0" err="1"/>
              <a:t>dhclient</a:t>
            </a:r>
            <a:endParaRPr lang="en-US" dirty="0"/>
          </a:p>
          <a:p>
            <a:pPr lvl="1"/>
            <a:r>
              <a:rPr lang="en-US" dirty="0"/>
              <a:t>hostname</a:t>
            </a:r>
          </a:p>
          <a:p>
            <a:pPr lvl="1"/>
            <a:r>
              <a:rPr lang="en-US" dirty="0"/>
              <a:t>ping</a:t>
            </a:r>
          </a:p>
          <a:p>
            <a:pPr lvl="1"/>
            <a:r>
              <a:rPr lang="en-US" dirty="0"/>
              <a:t>host, dig</a:t>
            </a:r>
          </a:p>
          <a:p>
            <a:pPr lvl="1"/>
            <a:r>
              <a:rPr lang="en-US" dirty="0" err="1"/>
              <a:t>whois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GUI</a:t>
            </a:r>
          </a:p>
          <a:p>
            <a:pPr lvl="1"/>
            <a:r>
              <a:rPr lang="en-US" dirty="0"/>
              <a:t>Gnome NetworkManager (nm-applet)</a:t>
            </a:r>
          </a:p>
          <a:p>
            <a:pPr lvl="1"/>
            <a:r>
              <a:rPr lang="en-US" dirty="0"/>
              <a:t>Gnome Net Tools (gnome-</a:t>
            </a:r>
            <a:r>
              <a:rPr lang="en-US" dirty="0" err="1"/>
              <a:t>nettool</a:t>
            </a:r>
            <a:r>
              <a:rPr lang="en-US" dirty="0"/>
              <a:t>)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Gnome NetworkManager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125" y="686837"/>
            <a:ext cx="8915400" cy="6248400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/>
              <a:t>Click: </a:t>
            </a:r>
            <a:r>
              <a:rPr lang="en-US" sz="2600" dirty="0">
                <a:latin typeface="+mn-lt"/>
              </a:rPr>
              <a:t>the network icon on the top panel and then select "Edit Connections …."</a:t>
            </a:r>
          </a:p>
          <a:p>
            <a:pPr lvl="1"/>
            <a:endParaRPr lang="en-US" sz="2800" dirty="0"/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endParaRPr lang="en-US" sz="2800" dirty="0">
              <a:latin typeface="+mn-lt"/>
            </a:endParaRPr>
          </a:p>
          <a:p>
            <a:r>
              <a:rPr lang="en-US" sz="2800" dirty="0">
                <a:latin typeface="+mn-lt"/>
              </a:rPr>
              <a:t>Or: execute “,nm-connection-editor" command in the terminal emulator to bring up the window.</a:t>
            </a:r>
          </a:p>
        </p:txBody>
      </p:sp>
      <p:pic>
        <p:nvPicPr>
          <p:cNvPr id="5" name="Picture 4" descr="Illustration of the steps of openning Gnome NetworkManager" title="Gnome NetworkManag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1219200"/>
            <a:ext cx="4221649" cy="47777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Gnome NetworkManager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706880"/>
            <a:ext cx="4526280" cy="1846659"/>
          </a:xfrm>
        </p:spPr>
        <p:txBody>
          <a:bodyPr/>
          <a:lstStyle/>
          <a:p>
            <a:r>
              <a:rPr lang="en-US" dirty="0"/>
              <a:t>You can </a:t>
            </a:r>
          </a:p>
          <a:p>
            <a:pPr lvl="1"/>
            <a:r>
              <a:rPr lang="en-US" dirty="0"/>
              <a:t>change the name of the connection</a:t>
            </a:r>
          </a:p>
          <a:p>
            <a:pPr lvl="1"/>
            <a:r>
              <a:rPr lang="en-US" dirty="0"/>
              <a:t>View MAC address</a:t>
            </a:r>
          </a:p>
          <a:p>
            <a:pPr lvl="1"/>
            <a:r>
              <a:rPr lang="en-US" dirty="0"/>
              <a:t>Configure IP settings</a:t>
            </a:r>
          </a:p>
          <a:p>
            <a:pPr lvl="2"/>
            <a:r>
              <a:rPr lang="en-US" dirty="0"/>
              <a:t>DHCP or</a:t>
            </a:r>
          </a:p>
          <a:p>
            <a:pPr lvl="2"/>
            <a:r>
              <a:rPr lang="en-US" dirty="0"/>
              <a:t>Static</a:t>
            </a:r>
          </a:p>
        </p:txBody>
      </p:sp>
      <p:pic>
        <p:nvPicPr>
          <p:cNvPr id="6" name="Picture 5" descr="By using the Gnome NetworkManager, You can  change the name of the connection View MAC address Configure IP settings DHCP or Static " title="Gnome NetworkManag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3020" y="1706881"/>
            <a:ext cx="4442460" cy="52806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Other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706880"/>
            <a:ext cx="6035040" cy="5364480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nm-tool</a:t>
            </a:r>
          </a:p>
          <a:p>
            <a:pPr lvl="1"/>
            <a:r>
              <a:rPr lang="en-US" dirty="0"/>
              <a:t>This console utility also provides information about device and connection information</a:t>
            </a:r>
          </a:p>
          <a:p>
            <a:endParaRPr lang="en-US" dirty="0"/>
          </a:p>
          <a:p>
            <a:r>
              <a:rPr lang="en-US" dirty="0"/>
              <a:t>gnome-</a:t>
            </a:r>
            <a:r>
              <a:rPr lang="en-US" dirty="0" err="1"/>
              <a:t>nettools</a:t>
            </a:r>
            <a:endParaRPr lang="en-US" dirty="0"/>
          </a:p>
        </p:txBody>
      </p:sp>
      <p:pic>
        <p:nvPicPr>
          <p:cNvPr id="1026" name="Picture 2" descr="Using nm-tool to view information on device and connection information" title="nm-to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7960" y="1815846"/>
            <a:ext cx="3076194" cy="475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Auto eth0: connect, disconnect, or renew the connection connection information: view current network connection information" title="Other network tool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15" y="1932489"/>
            <a:ext cx="4201478" cy="24307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17AF8-8C1B-3DF7-22DD-6B002E6FB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gnome-</a:t>
            </a:r>
            <a:r>
              <a:rPr lang="en-US" dirty="0" err="1"/>
              <a:t>nettool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D31082-7841-1D4D-63D8-5D2BDF31D2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225" y="1371600"/>
            <a:ext cx="8839200" cy="5262979"/>
          </a:xfrm>
        </p:spPr>
        <p:txBody>
          <a:bodyPr/>
          <a:lstStyle/>
          <a:p>
            <a:r>
              <a:rPr lang="en-US" sz="2400" dirty="0"/>
              <a:t>GNOME </a:t>
            </a:r>
            <a:r>
              <a:rPr lang="en-US" sz="2400" dirty="0" err="1"/>
              <a:t>Nettool</a:t>
            </a:r>
            <a:r>
              <a:rPr lang="en-US" sz="2400" dirty="0"/>
              <a:t> is a network information tool which provides user interfaces for some of the most common command line network tools including:</a:t>
            </a:r>
          </a:p>
          <a:p>
            <a:r>
              <a:rPr lang="en-US" sz="2400" dirty="0"/>
              <a:t>   * ifconfig</a:t>
            </a:r>
          </a:p>
          <a:p>
            <a:r>
              <a:rPr lang="en-US" sz="2400" dirty="0"/>
              <a:t>   * ping</a:t>
            </a:r>
          </a:p>
          <a:p>
            <a:r>
              <a:rPr lang="en-US" sz="2400" dirty="0"/>
              <a:t>   * netstat</a:t>
            </a:r>
          </a:p>
          <a:p>
            <a:r>
              <a:rPr lang="en-US" sz="2400" dirty="0"/>
              <a:t>   * traceroute</a:t>
            </a:r>
          </a:p>
          <a:p>
            <a:r>
              <a:rPr lang="en-US" sz="2400" dirty="0"/>
              <a:t>   * port scanning</a:t>
            </a:r>
          </a:p>
          <a:p>
            <a:r>
              <a:rPr lang="en-US" sz="2400" dirty="0"/>
              <a:t>   * DNS lookup</a:t>
            </a:r>
          </a:p>
          <a:p>
            <a:r>
              <a:rPr lang="en-US" sz="2400" dirty="0"/>
              <a:t>   * finger</a:t>
            </a:r>
          </a:p>
          <a:p>
            <a:r>
              <a:rPr lang="en-US" sz="2400" dirty="0"/>
              <a:t>   * </a:t>
            </a:r>
            <a:r>
              <a:rPr lang="en-US" sz="2400" dirty="0" err="1"/>
              <a:t>whois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>
                <a:hlinkClick r:id="rId2"/>
              </a:rPr>
              <a:t>gnome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318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Network Manager CLI (nmcli)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nmcli</a:t>
            </a:r>
            <a:r>
              <a:rPr lang="en-US" dirty="0"/>
              <a:t> is a command-line tool for controlling NetworkManager and getting its status.</a:t>
            </a:r>
          </a:p>
          <a:p>
            <a:pPr lvl="1"/>
            <a:r>
              <a:rPr lang="en-US" dirty="0"/>
              <a:t>The main </a:t>
            </a:r>
            <a:r>
              <a:rPr lang="en-US" dirty="0" err="1"/>
              <a:t>nmcli's</a:t>
            </a:r>
            <a:r>
              <a:rPr lang="en-US" dirty="0"/>
              <a:t> usage is on servers, headless machines, and scripting, or just for power users who prefer the command line.</a:t>
            </a:r>
          </a:p>
          <a:p>
            <a:pPr lvl="1"/>
            <a:endParaRPr lang="en-US" dirty="0"/>
          </a:p>
          <a:p>
            <a:r>
              <a:rPr lang="en-US" dirty="0"/>
              <a:t>Usage</a:t>
            </a:r>
          </a:p>
          <a:p>
            <a:pPr lvl="1"/>
            <a:r>
              <a:rPr lang="en-US" dirty="0"/>
              <a:t>Check NetworkManager status		</a:t>
            </a:r>
          </a:p>
          <a:p>
            <a:pPr lvl="2"/>
            <a:r>
              <a:rPr lang="en-US" dirty="0" err="1"/>
              <a:t>nmcli</a:t>
            </a:r>
            <a:r>
              <a:rPr lang="en-US" dirty="0"/>
              <a:t> nm</a:t>
            </a:r>
          </a:p>
          <a:p>
            <a:pPr lvl="1"/>
            <a:r>
              <a:rPr lang="en-US" dirty="0"/>
              <a:t>Control NetworkManager connections 	</a:t>
            </a:r>
          </a:p>
          <a:p>
            <a:pPr lvl="2"/>
            <a:r>
              <a:rPr lang="en-US" dirty="0" err="1"/>
              <a:t>nmcli</a:t>
            </a:r>
            <a:r>
              <a:rPr lang="en-US" dirty="0"/>
              <a:t> con</a:t>
            </a:r>
          </a:p>
          <a:p>
            <a:pPr lvl="2"/>
            <a:r>
              <a:rPr lang="en-US" dirty="0" err="1"/>
              <a:t>nmcli</a:t>
            </a:r>
            <a:r>
              <a:rPr lang="en-US" dirty="0"/>
              <a:t> con up id "Auto eth0"</a:t>
            </a:r>
          </a:p>
          <a:p>
            <a:pPr lvl="2"/>
            <a:r>
              <a:rPr lang="en-US" dirty="0" err="1"/>
              <a:t>nmcli</a:t>
            </a:r>
            <a:r>
              <a:rPr lang="en-US" dirty="0"/>
              <a:t> con down id "Auto eth0"</a:t>
            </a:r>
          </a:p>
          <a:p>
            <a:pPr lvl="1"/>
            <a:r>
              <a:rPr lang="en-US" dirty="0"/>
              <a:t>Management devices</a:t>
            </a:r>
          </a:p>
          <a:p>
            <a:pPr lvl="2"/>
            <a:r>
              <a:rPr lang="en-US" dirty="0" err="1"/>
              <a:t>nmcli</a:t>
            </a:r>
            <a:r>
              <a:rPr lang="en-US" dirty="0"/>
              <a:t> dev</a:t>
            </a:r>
          </a:p>
          <a:p>
            <a:pPr lvl="2"/>
            <a:r>
              <a:rPr lang="en-US" dirty="0" err="1"/>
              <a:t>nmcli</a:t>
            </a:r>
            <a:r>
              <a:rPr lang="en-US" dirty="0"/>
              <a:t> dev list</a:t>
            </a:r>
          </a:p>
          <a:p>
            <a:pPr lvl="1"/>
            <a:r>
              <a:rPr lang="en-US" dirty="0"/>
              <a:t>Visit the following page for complete reference</a:t>
            </a:r>
          </a:p>
          <a:p>
            <a:pPr lvl="2"/>
            <a:r>
              <a:rPr lang="en-US" dirty="0">
                <a:hlinkClick r:id="rId2"/>
              </a:rPr>
              <a:t>Ubuntu </a:t>
            </a:r>
            <a:r>
              <a:rPr lang="en-US" dirty="0" err="1">
                <a:hlinkClick r:id="rId2"/>
              </a:rPr>
              <a:t>Manpage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ifconfig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ifconfig</a:t>
            </a:r>
            <a:r>
              <a:rPr lang="en-US" dirty="0"/>
              <a:t> (interface configuration) is a command line network admin tool in Unix-like systems to query, configure and control TCP/IP network interface cards</a:t>
            </a:r>
          </a:p>
          <a:p>
            <a:pPr lvl="1"/>
            <a:endParaRPr lang="en-US" dirty="0"/>
          </a:p>
          <a:p>
            <a:r>
              <a:rPr lang="en-US" dirty="0"/>
              <a:t>Usage</a:t>
            </a:r>
          </a:p>
          <a:p>
            <a:pPr lvl="1"/>
            <a:r>
              <a:rPr lang="en-US" dirty="0"/>
              <a:t>Display current device information</a:t>
            </a:r>
          </a:p>
          <a:p>
            <a:pPr lvl="2"/>
            <a:r>
              <a:rPr lang="en-US" dirty="0" err="1"/>
              <a:t>ifconfig</a:t>
            </a:r>
            <a:endParaRPr lang="en-US" dirty="0"/>
          </a:p>
          <a:p>
            <a:pPr lvl="1"/>
            <a:r>
              <a:rPr lang="en-US" dirty="0"/>
              <a:t>Activate/deactivate a network card and connection</a:t>
            </a:r>
          </a:p>
          <a:p>
            <a:pPr lvl="2"/>
            <a:r>
              <a:rPr lang="en-US" dirty="0" err="1"/>
              <a:t>ifconfig</a:t>
            </a:r>
            <a:r>
              <a:rPr lang="en-US" dirty="0"/>
              <a:t> eth0 up</a:t>
            </a:r>
          </a:p>
          <a:p>
            <a:pPr lvl="2"/>
            <a:r>
              <a:rPr lang="en-US" dirty="0" err="1"/>
              <a:t>ifconfig</a:t>
            </a:r>
            <a:r>
              <a:rPr lang="en-US" dirty="0"/>
              <a:t> eth0 down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iproute2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77190" lvl="1"/>
            <a:endParaRPr lang="en-US" dirty="0"/>
          </a:p>
          <a:p>
            <a:r>
              <a:rPr lang="en-US" dirty="0"/>
              <a:t>Basic usage to check IP address</a:t>
            </a:r>
          </a:p>
          <a:p>
            <a:pPr lvl="1"/>
            <a:r>
              <a:rPr lang="en-US" dirty="0" err="1"/>
              <a:t>ip</a:t>
            </a:r>
            <a:r>
              <a:rPr lang="en-US" dirty="0"/>
              <a:t> </a:t>
            </a:r>
            <a:r>
              <a:rPr lang="en-US" dirty="0" err="1"/>
              <a:t>addr</a:t>
            </a:r>
            <a:endParaRPr lang="en-US" dirty="0"/>
          </a:p>
          <a:p>
            <a:pPr lvl="1"/>
            <a:r>
              <a:rPr lang="en-US" dirty="0" err="1"/>
              <a:t>ip</a:t>
            </a:r>
            <a:r>
              <a:rPr lang="en-US" dirty="0"/>
              <a:t> route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964</Words>
  <Application>Microsoft Office PowerPoint</Application>
  <PresentationFormat>Custom</PresentationFormat>
  <Paragraphs>225</Paragraphs>
  <Slides>25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CYBR 4423 Unix/Linux Administration</vt:lpstr>
      <vt:lpstr>Basic Network Admin</vt:lpstr>
      <vt:lpstr>Gnome NetworkManager (1)</vt:lpstr>
      <vt:lpstr>Gnome NetworkManager (2)</vt:lpstr>
      <vt:lpstr>Other Tools</vt:lpstr>
      <vt:lpstr>gnome-nettool</vt:lpstr>
      <vt:lpstr>Network Manager CLI (nmcli)</vt:lpstr>
      <vt:lpstr>ifconfig</vt:lpstr>
      <vt:lpstr>iproute2</vt:lpstr>
      <vt:lpstr>"ifconfig" and "ip addr" Output</vt:lpstr>
      <vt:lpstr>dhclient</vt:lpstr>
      <vt:lpstr>Host Name Configurations</vt:lpstr>
      <vt:lpstr>/etc/hostname</vt:lpstr>
      <vt:lpstr>/etc/hosts</vt:lpstr>
      <vt:lpstr>Querying Hosts and Domains</vt:lpstr>
      <vt:lpstr>ping</vt:lpstr>
      <vt:lpstr>host</vt:lpstr>
      <vt:lpstr>dig</vt:lpstr>
      <vt:lpstr>whois</vt:lpstr>
      <vt:lpstr>whois</vt:lpstr>
      <vt:lpstr>Gnome Network Tool</vt:lpstr>
      <vt:lpstr>inet</vt:lpstr>
      <vt:lpstr>Network File Sharing</vt:lpstr>
      <vt:lpstr>Mount a Windows Shared Drive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Darin Morrow</cp:lastModifiedBy>
  <cp:revision>14</cp:revision>
  <dcterms:created xsi:type="dcterms:W3CDTF">2019-06-20T13:37:09Z</dcterms:created>
  <dcterms:modified xsi:type="dcterms:W3CDTF">2026-04-19T17:26:42Z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fmtid="{D5CDD505-2E9C-101B-9397-08002B2CF9AE}" pid="5" name="data-panorama-remediation-history">
    <vt:lpwstr>[{"isReadingOrderVerified":"true","pageNumber":0,"geomIndex":-1,"issueTypeId":"ReadingOrderIssue:PPTX","dismiss":false,"pageNumbers":[5],"coordinatesList":[[10.0,10.0,2.0,2.0]]},{"pageNumber":0,"geomIndex":840,"lastGeomIndex":885,"rowIndex":-1,"cellIndex":-1,"textElement":"https://packages.debian.org/sid/gnome-nettool","hyperlinkContext":"gnome","isLinkDescriptionVerified":false,"identifiers":{"PARAGRAPH_ID":"60","RUN_ID":"0","SLIDE_ID":"5"},"issueTypeId":"HyperlinkContextIssue:PPTX","dismiss":false,"pageNumbers":[6],"coordinatesList":[[48.69599914550781,476.8599853515625,443.75599670410156,10.907999992370605]]},{"isReadingOrderVerified":"true","pageNumber":0,"geomIndex":-1,"issueTypeId":"ReadingOrderIssue:PPTX","dismiss":false,"pageNumbers":[13],"coordinatesList":[[10.0,10.0,2.0,2.0]]},{"altText":"Screenshot of ICANN lookup tool showing domain information for google.com, including registration and server details.","pageNumber":0,"geomIndex":-1,"decorative":false,"imageIndex":2,"identifiers":{},"issueTypeId":"MissingAlternativeTextIssue:PPTX","dismiss":false,"pageNumbers":[20],"coordinatesList":[[156.0,528.9229736328125,510.0,462.9200134277344]]},{"pageNumber":0,"geomIndex":3117,"lastGeomIndex":3126,"rowIndex":-1,"cellIndex":-1,"textElement":"ICANN.org","isLinkDescriptionVerified":true,"identifiers":{"PARAGRAPH_ID":"169","RUN_ID":"0","SLIDE_ID":"18"},"issueTypeId":"HyperlinkContextIssue:PPTX","dismiss":false,"pageNumbers":[19],"coordinatesList":[[91.1520004272461,181.70001220703125,292.4620132446289,9.0]]}]</vt:lpwstr>
  </property>
  <property fmtid="{D5CDD505-2E9C-101B-9397-08002B2CF9AE}" pid="6" name="ReadingOrderVerifiedPages">
    <vt:lpwstr>5,13</vt:lpwstr>
  </property>
  <property fmtid="{D5CDD505-2E9C-101B-9397-08002B2CF9AE}" pid="7" name="VerifiedLinkDescriptions">
    <vt:lpwstr>https://packages.debian.org/sid/gnome-nettool,ICANN.org</vt:lpwstr>
  </property>
  <property fmtid="{D5CDD505-2E9C-101B-9397-08002B2CF9AE}" pid="8" name="data-panorama-dismiss-issues">
    <vt:lpwstr>[{"pageNumber":0,"geomIndex":3117,"lastGeomIndex":3126,"rowIndex":-1,"cellIndex":-1,"textElement":"ICANN.org","isLinkDescriptionVerified":true,"identifiers":{"PARAGRAPH_ID":"169","RUN_ID":"0","SLIDE_ID":"18"},"issueTypeId":"HyperlinkContextIssue:PPTX","dismiss":false,"pageNumbers":[19],"coordinatesList":[[91.1520004272461,181.70001220703125,292.4620132446289,9.0]]}]</vt:lpwstr>
  </property>
</Properties>
</file>